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75" r:id="rId5"/>
    <p:sldId id="1195" r:id="rId6"/>
    <p:sldId id="1192" r:id="rId7"/>
    <p:sldId id="1193" r:id="rId8"/>
    <p:sldId id="1194" r:id="rId9"/>
    <p:sldId id="1196" r:id="rId10"/>
    <p:sldId id="1168" r:id="rId11"/>
    <p:sldId id="1169" r:id="rId12"/>
    <p:sldId id="1171" r:id="rId13"/>
    <p:sldId id="1189" r:id="rId14"/>
    <p:sldId id="1172" r:id="rId15"/>
    <p:sldId id="1188" r:id="rId16"/>
    <p:sldId id="1177" r:id="rId17"/>
    <p:sldId id="1178" r:id="rId18"/>
    <p:sldId id="1191" r:id="rId19"/>
    <p:sldId id="1180" r:id="rId20"/>
    <p:sldId id="691" r:id="rId21"/>
    <p:sldId id="1183" r:id="rId22"/>
    <p:sldId id="1165" r:id="rId23"/>
    <p:sldId id="1184" r:id="rId24"/>
    <p:sldId id="1181" r:id="rId25"/>
    <p:sldId id="585" r:id="rId26"/>
    <p:sldId id="1167" r:id="rId27"/>
  </p:sldIdLst>
  <p:sldSz cx="12192000" cy="6858000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Cubias" initials="LC" lastIdx="0" clrIdx="0">
    <p:extLst>
      <p:ext uri="{19B8F6BF-5375-455C-9EA6-DF929625EA0E}">
        <p15:presenceInfo xmlns:p15="http://schemas.microsoft.com/office/powerpoint/2012/main" userId="S-1-5-21-3681551113-1154639454-2518479793-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469"/>
    <a:srgbClr val="094145"/>
    <a:srgbClr val="118289"/>
    <a:srgbClr val="5D5B55"/>
    <a:srgbClr val="52B1DF"/>
    <a:srgbClr val="C21C22"/>
    <a:srgbClr val="96D32E"/>
    <a:srgbClr val="C0181F"/>
    <a:srgbClr val="6E1014"/>
    <a:srgbClr val="00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567" autoAdjust="0"/>
  </p:normalViewPr>
  <p:slideViewPr>
    <p:cSldViewPr snapToGrid="0" snapToObjects="1">
      <p:cViewPr varScale="1">
        <p:scale>
          <a:sx n="74" d="100"/>
          <a:sy n="74" d="100"/>
        </p:scale>
        <p:origin x="563" y="49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-2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966"/>
    </p:cViewPr>
  </p:sorterViewPr>
  <p:notesViewPr>
    <p:cSldViewPr snapToGrid="0" snapToObjects="1">
      <p:cViewPr varScale="1">
        <p:scale>
          <a:sx n="55" d="100"/>
          <a:sy n="55" d="100"/>
        </p:scale>
        <p:origin x="25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9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9.emf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9.emf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BC786E08-1E0A-47CE-B18F-2C957C974DE0}"/>
              </a:ext>
            </a:extLst>
          </p:cNvPr>
          <p:cNvGrpSpPr/>
          <p:nvPr userDrawn="1"/>
        </p:nvGrpSpPr>
        <p:grpSpPr>
          <a:xfrm>
            <a:off x="0" y="0"/>
            <a:ext cx="118872" cy="929641"/>
            <a:chOff x="0" y="-642805"/>
            <a:chExt cx="179512" cy="1372735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81707C6-49B1-426C-B714-6C68185222C6}"/>
                </a:ext>
              </a:extLst>
            </p:cNvPr>
            <p:cNvSpPr/>
            <p:nvPr userDrawn="1"/>
          </p:nvSpPr>
          <p:spPr>
            <a:xfrm>
              <a:off x="0" y="119513"/>
              <a:ext cx="179512" cy="610417"/>
            </a:xfrm>
            <a:prstGeom prst="rect">
              <a:avLst/>
            </a:prstGeom>
            <a:solidFill>
              <a:srgbClr val="DCF1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2170D3B3-C8D4-444F-80A6-980CADB3A6F0}"/>
                </a:ext>
              </a:extLst>
            </p:cNvPr>
            <p:cNvSpPr/>
            <p:nvPr userDrawn="1"/>
          </p:nvSpPr>
          <p:spPr>
            <a:xfrm>
              <a:off x="0" y="119513"/>
              <a:ext cx="179512" cy="469768"/>
            </a:xfrm>
            <a:prstGeom prst="rect">
              <a:avLst/>
            </a:prstGeom>
            <a:solidFill>
              <a:srgbClr val="50CFDA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FEEE09A-0C84-4098-8C6E-0FB0A301DD14}"/>
                </a:ext>
              </a:extLst>
            </p:cNvPr>
            <p:cNvSpPr/>
            <p:nvPr userDrawn="1"/>
          </p:nvSpPr>
          <p:spPr>
            <a:xfrm>
              <a:off x="0" y="-642805"/>
              <a:ext cx="179512" cy="6428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7737CF6-88EF-4A55-BC0C-F5770491F84E}"/>
                </a:ext>
              </a:extLst>
            </p:cNvPr>
            <p:cNvSpPr/>
            <p:nvPr userDrawn="1"/>
          </p:nvSpPr>
          <p:spPr>
            <a:xfrm>
              <a:off x="0" y="0"/>
              <a:ext cx="179512" cy="119513"/>
            </a:xfrm>
            <a:prstGeom prst="rect">
              <a:avLst/>
            </a:prstGeom>
            <a:solidFill>
              <a:srgbClr val="E06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hyperlink" Target="mailto:korea@asia.proquest.com" TargetMode="External"/><Relationship Id="rId4" Type="http://schemas.openxmlformats.org/officeDocument/2006/relationships/hyperlink" Target="https://support.proquest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28" y="1472810"/>
            <a:ext cx="10850495" cy="2128596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ProQuest Historical Periodical: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Beyond the history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70AAF70-468E-4E7D-9087-B27AB057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53" y="956822"/>
            <a:ext cx="7389551" cy="5395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CC0420F-B3B4-482B-842C-0B91C300660A}"/>
              </a:ext>
            </a:extLst>
          </p:cNvPr>
          <p:cNvSpPr/>
          <p:nvPr/>
        </p:nvSpPr>
        <p:spPr>
          <a:xfrm>
            <a:off x="1808513" y="1372566"/>
            <a:ext cx="8525376" cy="2367845"/>
          </a:xfrm>
          <a:prstGeom prst="roundRect">
            <a:avLst>
              <a:gd name="adj" fmla="val 102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BECCD589-73F4-4CCE-BAEC-67007346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291" y="3428999"/>
            <a:ext cx="3163419" cy="647701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200" b="1">
                <a:solidFill>
                  <a:schemeClr val="tx2">
                    <a:lumMod val="50000"/>
                  </a:schemeClr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sz="1000" dirty="0">
                <a:sym typeface="Wingdings" pitchFamily="2" charset="2"/>
              </a:rPr>
              <a:t>추가 검색 옵션</a:t>
            </a:r>
            <a:endParaRPr lang="en-US" altLang="ko-KR" sz="1000" dirty="0">
              <a:sym typeface="Wingdings" pitchFamily="2" charset="2"/>
            </a:endParaRPr>
          </a:p>
          <a:p>
            <a:r>
              <a:rPr lang="ko-KR" altLang="en-US" sz="1000" b="0" dirty="0">
                <a:sym typeface="Wingdings" pitchFamily="2" charset="2"/>
              </a:rPr>
              <a:t>자료를 문서형식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문서특징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언어별로 제한하여 검색</a:t>
            </a:r>
            <a:endParaRPr lang="en-US" altLang="ko-KR" sz="1000" b="0" dirty="0">
              <a:sym typeface="Wingdings" pitchFamily="2" charset="2"/>
            </a:endParaRPr>
          </a:p>
        </p:txBody>
      </p:sp>
      <p:sp>
        <p:nvSpPr>
          <p:cNvPr id="16" name="오른쪽 대괄호 15">
            <a:extLst>
              <a:ext uri="{FF2B5EF4-FFF2-40B4-BE49-F238E27FC236}">
                <a16:creationId xmlns:a16="http://schemas.microsoft.com/office/drawing/2014/main" id="{E52E84C9-4772-40D3-9E14-84B442C99531}"/>
              </a:ext>
            </a:extLst>
          </p:cNvPr>
          <p:cNvSpPr/>
          <p:nvPr/>
        </p:nvSpPr>
        <p:spPr>
          <a:xfrm rot="10800000">
            <a:off x="1854018" y="4249377"/>
            <a:ext cx="188029" cy="2056172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34F1A3AA-7110-4E83-BF3E-A8367E041CD0}"/>
              </a:ext>
            </a:extLst>
          </p:cNvPr>
          <p:cNvSpPr/>
          <p:nvPr/>
        </p:nvSpPr>
        <p:spPr>
          <a:xfrm>
            <a:off x="10145860" y="4249378"/>
            <a:ext cx="188029" cy="2056172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120066C-DD51-4719-90FF-D1491968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87" y="941694"/>
            <a:ext cx="7384396" cy="5360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검색결과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F46CDADE-F98D-4404-8107-66C253D12538}"/>
              </a:ext>
            </a:extLst>
          </p:cNvPr>
          <p:cNvSpPr/>
          <p:nvPr/>
        </p:nvSpPr>
        <p:spPr>
          <a:xfrm>
            <a:off x="1518333" y="1958175"/>
            <a:ext cx="288000" cy="288000"/>
          </a:xfrm>
          <a:prstGeom prst="wedgeEllipseCallout">
            <a:avLst>
              <a:gd name="adj1" fmla="val 54553"/>
              <a:gd name="adj2" fmla="val 4898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5" name="오른쪽 대괄호 4">
            <a:extLst>
              <a:ext uri="{FF2B5EF4-FFF2-40B4-BE49-F238E27FC236}">
                <a16:creationId xmlns:a16="http://schemas.microsoft.com/office/drawing/2014/main" id="{C8E75E3B-1101-4B54-98D9-431F0052B9FB}"/>
              </a:ext>
            </a:extLst>
          </p:cNvPr>
          <p:cNvSpPr/>
          <p:nvPr/>
        </p:nvSpPr>
        <p:spPr>
          <a:xfrm rot="10800000">
            <a:off x="1897946" y="2102175"/>
            <a:ext cx="178938" cy="42414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51FB55FA-FC2E-430D-9A5C-68C3C0DFCF05}"/>
              </a:ext>
            </a:extLst>
          </p:cNvPr>
          <p:cNvSpPr/>
          <p:nvPr/>
        </p:nvSpPr>
        <p:spPr>
          <a:xfrm>
            <a:off x="8396896" y="2816212"/>
            <a:ext cx="288000" cy="288000"/>
          </a:xfrm>
          <a:prstGeom prst="wedgeEllipseCallout">
            <a:avLst>
              <a:gd name="adj1" fmla="val 55478"/>
              <a:gd name="adj2" fmla="val 46161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FD12D570-B12F-4EDD-8BA9-E0EC1C61D829}"/>
              </a:ext>
            </a:extLst>
          </p:cNvPr>
          <p:cNvSpPr/>
          <p:nvPr/>
        </p:nvSpPr>
        <p:spPr>
          <a:xfrm>
            <a:off x="2832419" y="1685926"/>
            <a:ext cx="288000" cy="288000"/>
          </a:xfrm>
          <a:prstGeom prst="wedgeEllipseCallout">
            <a:avLst>
              <a:gd name="adj1" fmla="val -66004"/>
              <a:gd name="adj2" fmla="val 3910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E94725A8-9FF7-4219-A5C9-EC6946E8370E}"/>
              </a:ext>
            </a:extLst>
          </p:cNvPr>
          <p:cNvSpPr/>
          <p:nvPr/>
        </p:nvSpPr>
        <p:spPr>
          <a:xfrm>
            <a:off x="3655637" y="2102175"/>
            <a:ext cx="178938" cy="42414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A79DE8D0-1524-49BB-B09E-4C80FF39704A}"/>
              </a:ext>
            </a:extLst>
          </p:cNvPr>
          <p:cNvSpPr/>
          <p:nvPr/>
        </p:nvSpPr>
        <p:spPr>
          <a:xfrm>
            <a:off x="8108896" y="1849461"/>
            <a:ext cx="288000" cy="288000"/>
          </a:xfrm>
          <a:prstGeom prst="wedgeEllipseCallout">
            <a:avLst>
              <a:gd name="adj1" fmla="val 48938"/>
              <a:gd name="adj2" fmla="val 5350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F370E-0962-4338-BD4A-337EDDDB0CBF}"/>
              </a:ext>
            </a:extLst>
          </p:cNvPr>
          <p:cNvSpPr txBox="1"/>
          <p:nvPr/>
        </p:nvSpPr>
        <p:spPr>
          <a:xfrm>
            <a:off x="8105775" y="4162378"/>
            <a:ext cx="3910797" cy="2140073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결과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검색어에 대한 총 검색 결과 개수를 제시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필터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결과 한정 목록</a:t>
            </a:r>
            <a:r>
              <a:rPr lang="en-US" altLang="ko-KR" sz="1000" b="1" dirty="0">
                <a:latin typeface="+mn-ea"/>
              </a:rPr>
              <a:t>)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결과를 관련성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최신성으로 정렬하거나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출판 날짜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+mn-ea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가능</a:t>
            </a:r>
            <a:endParaRPr lang="en-US" altLang="ko-KR" sz="1000" b="1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1000" b="1" dirty="0">
                <a:latin typeface="+mn-ea"/>
              </a:rPr>
              <a:t>ProQuest </a:t>
            </a:r>
            <a:r>
              <a:rPr lang="ko-KR" altLang="en-US" sz="1000" b="1" dirty="0">
                <a:latin typeface="+mn-ea"/>
              </a:rPr>
              <a:t>플랫폼 기능 </a:t>
            </a:r>
            <a:r>
              <a:rPr lang="en-US" altLang="ko-KR" sz="1000" b="1" dirty="0">
                <a:latin typeface="+mn-ea"/>
              </a:rPr>
              <a:t>-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선택한 자료에 대한 인용정보 생성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이메일로 보내기</a:t>
            </a:r>
            <a:r>
              <a:rPr lang="en-US" altLang="ko-KR" sz="1000" dirty="0">
                <a:latin typeface="+mn-ea"/>
              </a:rPr>
              <a:t>, My Research</a:t>
            </a:r>
            <a:r>
              <a:rPr lang="ko-KR" altLang="en-US" sz="1000" dirty="0">
                <a:latin typeface="+mn-ea"/>
              </a:rPr>
              <a:t>에 추가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모든 저장 옵션 확인 등 플랫폼 기능 활용</a:t>
            </a:r>
            <a:endParaRPr lang="en-US" altLang="ko-KR" sz="1000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미리보기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원하는 자료의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미리보기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를 통해 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DB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등의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정보 확인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522F225-24A6-47CB-A300-171FFE1E3D21}"/>
              </a:ext>
            </a:extLst>
          </p:cNvPr>
          <p:cNvSpPr/>
          <p:nvPr/>
        </p:nvSpPr>
        <p:spPr>
          <a:xfrm>
            <a:off x="8362433" y="2121442"/>
            <a:ext cx="967913" cy="249465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3A5C041-F334-4B69-8F47-16B43534C043}"/>
              </a:ext>
            </a:extLst>
          </p:cNvPr>
          <p:cNvSpPr/>
          <p:nvPr/>
        </p:nvSpPr>
        <p:spPr>
          <a:xfrm>
            <a:off x="4457700" y="941694"/>
            <a:ext cx="2533650" cy="191781"/>
          </a:xfrm>
          <a:prstGeom prst="rect">
            <a:avLst/>
          </a:prstGeom>
          <a:solidFill>
            <a:srgbClr val="094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3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6FB186-282A-497E-85A6-088063A5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46" y="940561"/>
            <a:ext cx="8417999" cy="5209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789149B-7C76-4424-BA5D-950982D3EC09}"/>
              </a:ext>
            </a:extLst>
          </p:cNvPr>
          <p:cNvSpPr/>
          <p:nvPr/>
        </p:nvSpPr>
        <p:spPr>
          <a:xfrm>
            <a:off x="189214" y="4572000"/>
            <a:ext cx="6668785" cy="1734849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 사이드바 메뉴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본문페이지 내 사이드바 메뉴를 통해 원문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(Full text),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세부사항의 형태로 해당 자료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확대기능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본문 내용 확대보기 기능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3. PDF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PDF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로 원문이 제공되는 경우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‘PDF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버튼을 통해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형태로 즉시 다운로드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4. ProQuest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플랫폼 기능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해당 자료에 대한 인용정보 생성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이메일로 보내기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추가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모든 저장 옵션 확인 등 플랫폼 기능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5.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관련 항목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내부 알고리즘을 통해 해당 자료와 관련성이 높은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유사한 자료 추천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72155324-6219-4430-8313-40442F8D5B45}"/>
              </a:ext>
            </a:extLst>
          </p:cNvPr>
          <p:cNvSpPr/>
          <p:nvPr/>
        </p:nvSpPr>
        <p:spPr>
          <a:xfrm>
            <a:off x="1657435" y="2043451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1DF48A-B23E-47B8-A048-44ACCBCE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E2E0C13-75C0-4D15-8B83-2C2BBD7BD43E}"/>
              </a:ext>
            </a:extLst>
          </p:cNvPr>
          <p:cNvSpPr/>
          <p:nvPr/>
        </p:nvSpPr>
        <p:spPr>
          <a:xfrm>
            <a:off x="1918374" y="2365434"/>
            <a:ext cx="1186776" cy="604127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FB97391-6E18-4431-953A-12C83DB19D59}"/>
              </a:ext>
            </a:extLst>
          </p:cNvPr>
          <p:cNvSpPr/>
          <p:nvPr/>
        </p:nvSpPr>
        <p:spPr>
          <a:xfrm>
            <a:off x="8524875" y="1413527"/>
            <a:ext cx="1730380" cy="777223"/>
          </a:xfrm>
          <a:prstGeom prst="roundRect">
            <a:avLst>
              <a:gd name="adj" fmla="val 7669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E83ECE53-464B-42C3-9F23-AF2A8462440F}"/>
              </a:ext>
            </a:extLst>
          </p:cNvPr>
          <p:cNvSpPr/>
          <p:nvPr/>
        </p:nvSpPr>
        <p:spPr>
          <a:xfrm>
            <a:off x="8380875" y="1357151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832543BE-E09F-4235-B248-52CB9EC08062}"/>
              </a:ext>
            </a:extLst>
          </p:cNvPr>
          <p:cNvSpPr/>
          <p:nvPr/>
        </p:nvSpPr>
        <p:spPr>
          <a:xfrm>
            <a:off x="10181100" y="1333281"/>
            <a:ext cx="288000" cy="288000"/>
          </a:xfrm>
          <a:prstGeom prst="wedgeEllipseCallout">
            <a:avLst>
              <a:gd name="adj1" fmla="val -47578"/>
              <a:gd name="adj2" fmla="val 6067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07E1E977-5141-4298-9BD7-382CAE48D10A}"/>
              </a:ext>
            </a:extLst>
          </p:cNvPr>
          <p:cNvSpPr/>
          <p:nvPr/>
        </p:nvSpPr>
        <p:spPr>
          <a:xfrm>
            <a:off x="9081847" y="2298947"/>
            <a:ext cx="288000" cy="288000"/>
          </a:xfrm>
          <a:prstGeom prst="wedgeEllipseCallout">
            <a:avLst>
              <a:gd name="adj1" fmla="val -52775"/>
              <a:gd name="adj2" fmla="val 49024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5</a:t>
            </a:r>
          </a:p>
        </p:txBody>
      </p:sp>
      <p:sp>
        <p:nvSpPr>
          <p:cNvPr id="21" name="말풍선: 타원형 20">
            <a:extLst>
              <a:ext uri="{FF2B5EF4-FFF2-40B4-BE49-F238E27FC236}">
                <a16:creationId xmlns:a16="http://schemas.microsoft.com/office/drawing/2014/main" id="{801F00C6-2602-43CE-94FA-C8E94030E466}"/>
              </a:ext>
            </a:extLst>
          </p:cNvPr>
          <p:cNvSpPr/>
          <p:nvPr/>
        </p:nvSpPr>
        <p:spPr>
          <a:xfrm>
            <a:off x="3235606" y="2557101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23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199D30-B216-4F4B-96B0-4C3D51F3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56" y="1116204"/>
            <a:ext cx="2678020" cy="4991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46539-0455-41FA-9C6D-7DB13B01C28B}"/>
              </a:ext>
            </a:extLst>
          </p:cNvPr>
          <p:cNvSpPr txBox="1"/>
          <p:nvPr/>
        </p:nvSpPr>
        <p:spPr>
          <a:xfrm>
            <a:off x="6743946" y="960153"/>
            <a:ext cx="4428880" cy="293414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관련항목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자료와 연관된 자료 리스트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431A4B-7EA6-42AE-BDD7-76E6B03B867E}"/>
              </a:ext>
            </a:extLst>
          </p:cNvPr>
          <p:cNvSpPr/>
          <p:nvPr/>
        </p:nvSpPr>
        <p:spPr>
          <a:xfrm>
            <a:off x="708756" y="1217064"/>
            <a:ext cx="894013" cy="250380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78D2F44-B561-4D63-A526-ABE3778F45A2}"/>
              </a:ext>
            </a:extLst>
          </p:cNvPr>
          <p:cNvCxnSpPr>
            <a:cxnSpLocks/>
          </p:cNvCxnSpPr>
          <p:nvPr/>
        </p:nvCxnSpPr>
        <p:spPr>
          <a:xfrm>
            <a:off x="1602769" y="1368807"/>
            <a:ext cx="2340583" cy="7373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F33B5E12-FFC5-4E47-AF15-06299B762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495" y="1684248"/>
            <a:ext cx="7035331" cy="4423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6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941254F-83EE-47FF-ADF0-24C8E0D4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78" y="1003258"/>
            <a:ext cx="6299046" cy="5137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 </a:t>
            </a:r>
            <a:r>
              <a:rPr lang="en-US" altLang="ko-KR" dirty="0">
                <a:latin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1630D641-36EB-4502-9FCB-3D1872A9FD4E}"/>
              </a:ext>
            </a:extLst>
          </p:cNvPr>
          <p:cNvSpPr/>
          <p:nvPr/>
        </p:nvSpPr>
        <p:spPr>
          <a:xfrm>
            <a:off x="2142434" y="1249181"/>
            <a:ext cx="288000" cy="288000"/>
          </a:xfrm>
          <a:prstGeom prst="wedgeEllipseCallout">
            <a:avLst>
              <a:gd name="adj1" fmla="val 47595"/>
              <a:gd name="adj2" fmla="val 54398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550F9DC8-B237-4237-BB9F-41FE4FE4C067}"/>
              </a:ext>
            </a:extLst>
          </p:cNvPr>
          <p:cNvSpPr/>
          <p:nvPr/>
        </p:nvSpPr>
        <p:spPr>
          <a:xfrm>
            <a:off x="8105775" y="2288247"/>
            <a:ext cx="288000" cy="288000"/>
          </a:xfrm>
          <a:prstGeom prst="wedgeEllipseCallout">
            <a:avLst>
              <a:gd name="adj1" fmla="val -50006"/>
              <a:gd name="adj2" fmla="val 5866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6" name="오른쪽 대괄호 5">
            <a:extLst>
              <a:ext uri="{FF2B5EF4-FFF2-40B4-BE49-F238E27FC236}">
                <a16:creationId xmlns:a16="http://schemas.microsoft.com/office/drawing/2014/main" id="{369097E3-73EA-4478-9310-9C4A812122C2}"/>
              </a:ext>
            </a:extLst>
          </p:cNvPr>
          <p:cNvSpPr/>
          <p:nvPr/>
        </p:nvSpPr>
        <p:spPr>
          <a:xfrm flipH="1">
            <a:off x="2286434" y="1867915"/>
            <a:ext cx="292944" cy="318374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EBB59911-29C8-47A8-BB50-49258F539D13}"/>
              </a:ext>
            </a:extLst>
          </p:cNvPr>
          <p:cNvSpPr/>
          <p:nvPr/>
        </p:nvSpPr>
        <p:spPr>
          <a:xfrm>
            <a:off x="2970206" y="1719815"/>
            <a:ext cx="288000" cy="288000"/>
          </a:xfrm>
          <a:prstGeom prst="wedgeEllipseCallout">
            <a:avLst>
              <a:gd name="adj1" fmla="val -55213"/>
              <a:gd name="adj2" fmla="val 46727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881D93DC-7C72-4012-8F36-9435419D9092}"/>
              </a:ext>
            </a:extLst>
          </p:cNvPr>
          <p:cNvSpPr/>
          <p:nvPr/>
        </p:nvSpPr>
        <p:spPr>
          <a:xfrm rot="10800000" flipH="1">
            <a:off x="3546099" y="1863815"/>
            <a:ext cx="292944" cy="318374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9A6EA-C81D-4F80-B6ED-6AB89C6DBB15}"/>
              </a:ext>
            </a:extLst>
          </p:cNvPr>
          <p:cNvSpPr txBox="1"/>
          <p:nvPr/>
        </p:nvSpPr>
        <p:spPr>
          <a:xfrm>
            <a:off x="8105775" y="4862168"/>
            <a:ext cx="3910797" cy="1447576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특정 출판물 검색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원하는 검색 필드를 지정하여 특정 출판물 이름 등 원하는 검색어로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알파벳으로 찾아보기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to Z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순서로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이름 찾아보기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필터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결과 한정 목록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)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검색 결과를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50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2600E54-C9E2-4FF7-BBE4-290E7EFB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75" y="1025097"/>
            <a:ext cx="6927650" cy="5260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5B38642A-8664-4D8E-B7E1-9E292900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" y="1650800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정보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자료 수록 기간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출판지역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출판사 정보 등을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58B8212-7F51-4008-8009-625AAE28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34" y="1914588"/>
            <a:ext cx="3027639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Copy URL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 페이지의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URL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을 복사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&amp;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붙여넣기 하여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B0793590-D976-46C1-BA96-19324C1B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126" y="882222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 출판물 결과 내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원하는 검색어로 선택한 출판물 내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07625804-C7D0-40FE-A4DB-AB199358B288}"/>
              </a:ext>
            </a:extLst>
          </p:cNvPr>
          <p:cNvSpPr/>
          <p:nvPr/>
        </p:nvSpPr>
        <p:spPr>
          <a:xfrm rot="10800000" flipH="1">
            <a:off x="7821100" y="1816779"/>
            <a:ext cx="246386" cy="8770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오른쪽 대괄호 17">
            <a:extLst>
              <a:ext uri="{FF2B5EF4-FFF2-40B4-BE49-F238E27FC236}">
                <a16:creationId xmlns:a16="http://schemas.microsoft.com/office/drawing/2014/main" id="{9587DFF9-251B-47E5-9262-40B73B6C48E5}"/>
              </a:ext>
            </a:extLst>
          </p:cNvPr>
          <p:cNvSpPr/>
          <p:nvPr/>
        </p:nvSpPr>
        <p:spPr>
          <a:xfrm flipH="1">
            <a:off x="3571310" y="1826947"/>
            <a:ext cx="246386" cy="8770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049CEC01-8585-4A4B-83C6-753F59F4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29" y="4709780"/>
            <a:ext cx="22860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특정 호 찾아보기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특정 권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호를 선택하여 자료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목록 확인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2E3AA91-DE9D-433A-80F6-3E79781D14FF}"/>
              </a:ext>
            </a:extLst>
          </p:cNvPr>
          <p:cNvSpPr/>
          <p:nvPr/>
        </p:nvSpPr>
        <p:spPr>
          <a:xfrm>
            <a:off x="8729830" y="1004760"/>
            <a:ext cx="411603" cy="504881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6A20A7A-30A5-4552-9238-1931401B5A05}"/>
              </a:ext>
            </a:extLst>
          </p:cNvPr>
          <p:cNvCxnSpPr>
            <a:cxnSpLocks/>
          </p:cNvCxnSpPr>
          <p:nvPr/>
        </p:nvCxnSpPr>
        <p:spPr>
          <a:xfrm rot="10800000">
            <a:off x="9141435" y="1252526"/>
            <a:ext cx="805019" cy="662062"/>
          </a:xfrm>
          <a:prstGeom prst="bentConnector3">
            <a:avLst>
              <a:gd name="adj1" fmla="val -8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287939-95B5-48A8-A0BF-D7CE041E7144}"/>
              </a:ext>
            </a:extLst>
          </p:cNvPr>
          <p:cNvCxnSpPr/>
          <p:nvPr/>
        </p:nvCxnSpPr>
        <p:spPr>
          <a:xfrm>
            <a:off x="2245547" y="1816779"/>
            <a:ext cx="382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3808F3BE-F4D5-453B-9F94-6A2745CB0ED6}"/>
              </a:ext>
            </a:extLst>
          </p:cNvPr>
          <p:cNvCxnSpPr>
            <a:cxnSpLocks/>
          </p:cNvCxnSpPr>
          <p:nvPr/>
        </p:nvCxnSpPr>
        <p:spPr>
          <a:xfrm rot="10800000">
            <a:off x="6807927" y="3932937"/>
            <a:ext cx="1343903" cy="11543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7510A09-F550-4180-A2A3-4AA22F777798}"/>
              </a:ext>
            </a:extLst>
          </p:cNvPr>
          <p:cNvCxnSpPr>
            <a:cxnSpLocks/>
          </p:cNvCxnSpPr>
          <p:nvPr/>
        </p:nvCxnSpPr>
        <p:spPr>
          <a:xfrm>
            <a:off x="5703026" y="1644116"/>
            <a:ext cx="0" cy="150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BBDBE758-EF91-458A-BE37-7BEE009D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3" y="962025"/>
            <a:ext cx="6316410" cy="5199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데이터베이스 변경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4661B6D0-4606-4C7C-AC94-52A1553AFC51}"/>
              </a:ext>
            </a:extLst>
          </p:cNvPr>
          <p:cNvSpPr/>
          <p:nvPr/>
        </p:nvSpPr>
        <p:spPr>
          <a:xfrm>
            <a:off x="10787273" y="1617183"/>
            <a:ext cx="288000" cy="288000"/>
          </a:xfrm>
          <a:prstGeom prst="wedgeEllipseCallout">
            <a:avLst>
              <a:gd name="adj1" fmla="val -51534"/>
              <a:gd name="adj2" fmla="val 5714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92118AAD-13E3-4DBC-B0E8-CEF331F0AB9D}"/>
              </a:ext>
            </a:extLst>
          </p:cNvPr>
          <p:cNvSpPr/>
          <p:nvPr/>
        </p:nvSpPr>
        <p:spPr>
          <a:xfrm>
            <a:off x="5181133" y="2847698"/>
            <a:ext cx="288000" cy="288000"/>
          </a:xfrm>
          <a:prstGeom prst="wedgeEllipseCallout">
            <a:avLst>
              <a:gd name="adj1" fmla="val 39917"/>
              <a:gd name="adj2" fmla="val 60636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899DDB-B58C-48FA-BC4A-CFCFE6369D9A}"/>
              </a:ext>
            </a:extLst>
          </p:cNvPr>
          <p:cNvSpPr/>
          <p:nvPr/>
        </p:nvSpPr>
        <p:spPr>
          <a:xfrm rot="5400000">
            <a:off x="4077257" y="4554323"/>
            <a:ext cx="3145306" cy="221620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B21186F7-3747-4A99-97F3-B50460B5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23" y="2383326"/>
            <a:ext cx="3618950" cy="1216743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구독 중인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 중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교차 검색 또는 단독 검색을 원하는 데이터베이스 선택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가능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1.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전체 데이터베이스 목록에서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체크박스를 활용하여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검색을 원하는 단일 또는 복수의 데이터베이스 선택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2. ‘</a:t>
            </a: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선택한 데이터베이스 사용</a:t>
            </a: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’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버튼 클릭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C529F6-43D2-4F26-A65A-2B4CF97AE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99" y="989658"/>
            <a:ext cx="3944374" cy="801042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8D12619-B85E-4FC2-93C5-8473C8147463}"/>
              </a:ext>
            </a:extLst>
          </p:cNvPr>
          <p:cNvSpPr/>
          <p:nvPr/>
        </p:nvSpPr>
        <p:spPr>
          <a:xfrm>
            <a:off x="3081505" y="1455285"/>
            <a:ext cx="1245568" cy="449898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3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FD3C-C267-4D95-BD0D-2A9EBC7E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최근 검색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Recent Searches)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C02D5E-1401-4DC7-B1A9-2E48A8B6A3A9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최근 검색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(Recent Searches)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최근에 검색했던 검색에 대한 검색어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데이터베이스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결과 등 관련 정보 확인 가능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E64FDEA-3CB9-4E24-A8CD-9568BE981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219171"/>
            <a:ext cx="11534775" cy="3952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F5A5405-269D-4CAE-A237-79F64C9F8B14}"/>
              </a:ext>
            </a:extLst>
          </p:cNvPr>
          <p:cNvSpPr/>
          <p:nvPr/>
        </p:nvSpPr>
        <p:spPr>
          <a:xfrm>
            <a:off x="3895725" y="1227138"/>
            <a:ext cx="4286250" cy="477837"/>
          </a:xfrm>
          <a:prstGeom prst="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52A6FB1-49AB-4AA5-B8DA-94F0DFCA9276}"/>
              </a:ext>
            </a:extLst>
          </p:cNvPr>
          <p:cNvSpPr/>
          <p:nvPr/>
        </p:nvSpPr>
        <p:spPr>
          <a:xfrm>
            <a:off x="10437006" y="1285169"/>
            <a:ext cx="423136" cy="363304"/>
          </a:xfrm>
          <a:prstGeom prst="roundRect">
            <a:avLst>
              <a:gd name="adj" fmla="val 9928"/>
            </a:avLst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B2D14F4-08C3-484B-8A04-495AFF83A2D6}"/>
              </a:ext>
            </a:extLst>
          </p:cNvPr>
          <p:cNvSpPr/>
          <p:nvPr/>
        </p:nvSpPr>
        <p:spPr>
          <a:xfrm rot="5400000">
            <a:off x="10331111" y="719813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6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E5D3EDD-9262-4EFB-96A8-9F363A74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8" y="1011550"/>
            <a:ext cx="6510793" cy="4077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C7564-E44D-4C29-9C80-1EA186AE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469042" cy="680720"/>
          </a:xfrm>
        </p:spPr>
        <p:txBody>
          <a:bodyPr/>
          <a:lstStyle/>
          <a:p>
            <a:r>
              <a:rPr lang="ko-KR" altLang="en-US" sz="3200" dirty="0">
                <a:latin typeface="+mn-ea"/>
                <a:ea typeface="+mn-ea"/>
              </a:rPr>
              <a:t>원하는 자료 선택 후 </a:t>
            </a:r>
            <a:r>
              <a:rPr lang="en-US" altLang="ko-KR" sz="3200" dirty="0">
                <a:latin typeface="+mn-ea"/>
                <a:ea typeface="+mn-ea"/>
              </a:rPr>
              <a:t>‘</a:t>
            </a:r>
            <a:r>
              <a:rPr lang="ko-KR" altLang="en-US" sz="3200" dirty="0">
                <a:latin typeface="+mn-ea"/>
                <a:ea typeface="+mn-ea"/>
              </a:rPr>
              <a:t>선택된 항목</a:t>
            </a:r>
            <a:r>
              <a:rPr lang="en-US" altLang="ko-KR" sz="3200" dirty="0">
                <a:latin typeface="+mn-ea"/>
                <a:ea typeface="+mn-ea"/>
              </a:rPr>
              <a:t>(</a:t>
            </a:r>
            <a:r>
              <a:rPr lang="en-US" sz="3200" dirty="0">
                <a:latin typeface="+mn-ea"/>
                <a:ea typeface="+mn-ea"/>
              </a:rPr>
              <a:t>Selected Items)’</a:t>
            </a:r>
            <a:r>
              <a:rPr lang="ko-KR" altLang="en-US" sz="3200" dirty="0">
                <a:latin typeface="+mn-ea"/>
                <a:ea typeface="+mn-ea"/>
              </a:rPr>
              <a:t>에서 확인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265EFAA-7659-4D2A-8C29-0BE92BEE647D}"/>
              </a:ext>
            </a:extLst>
          </p:cNvPr>
          <p:cNvSpPr/>
          <p:nvPr/>
        </p:nvSpPr>
        <p:spPr>
          <a:xfrm>
            <a:off x="2114235" y="2088810"/>
            <a:ext cx="320040" cy="1092539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E96FA88A-B9BD-4C3F-8E72-1638F658AF04}"/>
              </a:ext>
            </a:extLst>
          </p:cNvPr>
          <p:cNvSpPr/>
          <p:nvPr/>
        </p:nvSpPr>
        <p:spPr>
          <a:xfrm rot="5400000">
            <a:off x="2766008" y="1421272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6C96A43-8F1E-4A1D-BB95-E36B935D7580}"/>
              </a:ext>
            </a:extLst>
          </p:cNvPr>
          <p:cNvSpPr/>
          <p:nvPr/>
        </p:nvSpPr>
        <p:spPr>
          <a:xfrm>
            <a:off x="6150331" y="1822368"/>
            <a:ext cx="809099" cy="463405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E817238-0166-4127-9DDE-061AAB399A95}"/>
              </a:ext>
            </a:extLst>
          </p:cNvPr>
          <p:cNvSpPr/>
          <p:nvPr/>
        </p:nvSpPr>
        <p:spPr>
          <a:xfrm rot="16200000">
            <a:off x="6321928" y="2281332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70724E-7CCC-4ED8-AE63-6D35A4D85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74" y="3546061"/>
            <a:ext cx="10316988" cy="2717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4A6DD991-A792-482E-8C12-911ABA5DE1D0}"/>
              </a:ext>
            </a:extLst>
          </p:cNvPr>
          <p:cNvSpPr/>
          <p:nvPr/>
        </p:nvSpPr>
        <p:spPr>
          <a:xfrm>
            <a:off x="189215" y="5581650"/>
            <a:ext cx="2896885" cy="7251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선택된 항목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(Selected Items)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체크박스를 통해 원하는 자료 선택 후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선택된 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대해 인용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저장 등의 플랫폼 기능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FBD9DA-0C32-4F8E-BCFD-EB48673C3075}"/>
              </a:ext>
            </a:extLst>
          </p:cNvPr>
          <p:cNvSpPr/>
          <p:nvPr/>
        </p:nvSpPr>
        <p:spPr>
          <a:xfrm>
            <a:off x="10524835" y="3999814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9712BC18-9CE8-435F-A8BD-891DD6361007}"/>
              </a:ext>
            </a:extLst>
          </p:cNvPr>
          <p:cNvSpPr/>
          <p:nvPr/>
        </p:nvSpPr>
        <p:spPr>
          <a:xfrm rot="16200000">
            <a:off x="10401396" y="4694997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8C02147C-3841-4473-AB0B-3CA20B4664D6}"/>
              </a:ext>
            </a:extLst>
          </p:cNvPr>
          <p:cNvSpPr/>
          <p:nvPr/>
        </p:nvSpPr>
        <p:spPr>
          <a:xfrm rot="16200000">
            <a:off x="11095329" y="4704256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71BB437-875E-4491-9D18-4E66FDFE615D}"/>
              </a:ext>
            </a:extLst>
          </p:cNvPr>
          <p:cNvSpPr/>
          <p:nvPr/>
        </p:nvSpPr>
        <p:spPr>
          <a:xfrm>
            <a:off x="11215220" y="3999814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자료의 서지정보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Bibliography) </a:t>
            </a:r>
            <a:r>
              <a:rPr lang="ko-KR" altLang="en-US" dirty="0">
                <a:latin typeface="+mn-ea"/>
                <a:ea typeface="+mn-ea"/>
              </a:rPr>
              <a:t>확인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6B115B3-DA2E-4C0A-A293-A65AE2B2DA62}"/>
              </a:ext>
            </a:extLst>
          </p:cNvPr>
          <p:cNvSpPr/>
          <p:nvPr/>
        </p:nvSpPr>
        <p:spPr>
          <a:xfrm>
            <a:off x="2672248" y="2450144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87A1A-B06F-4646-AF92-1E2B1A642F7E}"/>
              </a:ext>
            </a:extLst>
          </p:cNvPr>
          <p:cNvSpPr/>
          <p:nvPr/>
        </p:nvSpPr>
        <p:spPr>
          <a:xfrm>
            <a:off x="9058275" y="5543550"/>
            <a:ext cx="2965557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인용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(Cite)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인용 형식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출력스타일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을 통해 인용 정보 생성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B4D7D3-0966-449B-BCB8-6404ADBB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001423"/>
            <a:ext cx="4572000" cy="5305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4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6AFBD2F-DCDF-4D03-964C-89EE6F9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/>
              <a:t>ProQuest Historical Periodicals </a:t>
            </a:r>
            <a:r>
              <a:rPr lang="ko-KR" altLang="en-US" sz="4800" b="1" dirty="0"/>
              <a:t>소개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6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4A2EECA-612A-4E18-80D1-10A875B3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6" y="1086499"/>
            <a:ext cx="10934700" cy="483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자료를 </a:t>
            </a:r>
            <a:r>
              <a:rPr lang="en-US" altLang="ko-KR" dirty="0">
                <a:latin typeface="+mn-ea"/>
                <a:ea typeface="+mn-ea"/>
              </a:rPr>
              <a:t>RefWorks</a:t>
            </a:r>
            <a:r>
              <a:rPr lang="ko-KR" altLang="en-US" dirty="0">
                <a:latin typeface="+mn-ea"/>
                <a:ea typeface="+mn-ea"/>
              </a:rPr>
              <a:t>에 저장</a:t>
            </a:r>
            <a:r>
              <a:rPr lang="en-US" altLang="ko-KR" dirty="0">
                <a:latin typeface="+mn-ea"/>
                <a:ea typeface="+mn-ea"/>
              </a:rPr>
              <a:t>(Save)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9D155B3-2E36-4E44-BAB3-0FDACCD6074A}"/>
              </a:ext>
            </a:extLst>
          </p:cNvPr>
          <p:cNvSpPr/>
          <p:nvPr/>
        </p:nvSpPr>
        <p:spPr>
          <a:xfrm>
            <a:off x="10290555" y="2642153"/>
            <a:ext cx="442535" cy="430109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26B3372-8B1F-4D83-8635-DB79D91FAE68}"/>
              </a:ext>
            </a:extLst>
          </p:cNvPr>
          <p:cNvSpPr/>
          <p:nvPr/>
        </p:nvSpPr>
        <p:spPr>
          <a:xfrm rot="10800000">
            <a:off x="8899630" y="268349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E636D90-3AD1-4FD5-BA08-A63777211715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저장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(Save)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저장 옵션 활용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RefWorks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와 같은 서지관리도구로 내보내기 등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49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72039E33-12A8-4DE4-9790-D7B05FD66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9" y="1247115"/>
            <a:ext cx="7916986" cy="4391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AE093C4-6725-4FC5-8D52-F60757491474}"/>
              </a:ext>
            </a:extLst>
          </p:cNvPr>
          <p:cNvSpPr/>
          <p:nvPr/>
        </p:nvSpPr>
        <p:spPr>
          <a:xfrm>
            <a:off x="2681555" y="1247115"/>
            <a:ext cx="2917861" cy="365760"/>
          </a:xfrm>
          <a:prstGeom prst="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My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Research</a:t>
            </a:r>
            <a:r>
              <a:rPr lang="ko-KR" altLang="en-US" dirty="0">
                <a:latin typeface="+mn-ea"/>
                <a:ea typeface="+mn-ea"/>
              </a:rPr>
              <a:t> 이용하기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1779A47-0E1B-46B2-9EC0-557678211E72}"/>
              </a:ext>
            </a:extLst>
          </p:cNvPr>
          <p:cNvSpPr/>
          <p:nvPr/>
        </p:nvSpPr>
        <p:spPr>
          <a:xfrm>
            <a:off x="4108475" y="2932887"/>
            <a:ext cx="2943254" cy="2734299"/>
          </a:xfrm>
          <a:prstGeom prst="roundRect">
            <a:avLst>
              <a:gd name="adj" fmla="val 8015"/>
            </a:avLst>
          </a:prstGeom>
          <a:noFill/>
          <a:ln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FD80B87-5A42-4DB0-86B8-281EADCC18C6}"/>
              </a:ext>
            </a:extLst>
          </p:cNvPr>
          <p:cNvSpPr/>
          <p:nvPr/>
        </p:nvSpPr>
        <p:spPr>
          <a:xfrm>
            <a:off x="7561232" y="1218964"/>
            <a:ext cx="283464" cy="36576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DC9236F-3E99-4DBC-9E3E-847F7594B38B}"/>
              </a:ext>
            </a:extLst>
          </p:cNvPr>
          <p:cNvSpPr/>
          <p:nvPr/>
        </p:nvSpPr>
        <p:spPr>
          <a:xfrm>
            <a:off x="5714226" y="160867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670450F-B756-415C-9FDC-A243B7474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0717" y="1244440"/>
            <a:ext cx="3893604" cy="3730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0EE5D8A8-E8C0-4048-A283-1CC67A2092FB}"/>
              </a:ext>
            </a:extLst>
          </p:cNvPr>
          <p:cNvSpPr/>
          <p:nvPr/>
        </p:nvSpPr>
        <p:spPr>
          <a:xfrm>
            <a:off x="8170717" y="5440806"/>
            <a:ext cx="3853115" cy="866042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Research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 생성 및 로그인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플랫폼 내의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 Research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계정을 생성하여 원하는 자료를 저장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알림 등의 기능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31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F17E7B-4F7F-7645-8E38-96392CCC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552722" cy="680720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Support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center</a:t>
            </a:r>
            <a:r>
              <a:rPr lang="ko-KR" altLang="en-US" dirty="0">
                <a:latin typeface="+mn-ea"/>
                <a:ea typeface="+mn-ea"/>
              </a:rPr>
              <a:t>외 안내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F4C4B-0D39-ED41-8191-3998FAD8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47326"/>
            <a:ext cx="11121584" cy="2763348"/>
          </a:xfrm>
        </p:spPr>
        <p:txBody>
          <a:bodyPr>
            <a:normAutofit/>
          </a:bodyPr>
          <a:lstStyle/>
          <a:p>
            <a:r>
              <a:rPr lang="en-US" dirty="0">
                <a:latin typeface="+mn-ea"/>
                <a:ea typeface="+mn-ea"/>
              </a:rPr>
              <a:t>ProQuest Support Center: </a:t>
            </a:r>
            <a:r>
              <a:rPr lang="en-US" altLang="ko-KR" dirty="0">
                <a:latin typeface="+mn-ea"/>
                <a:ea typeface="+mn-ea"/>
                <a:hlinkClick r:id="rId4"/>
              </a:rPr>
              <a:t>https://support.proquest.com</a:t>
            </a:r>
            <a:r>
              <a:rPr lang="en-US" altLang="ko-KR" dirty="0">
                <a:latin typeface="+mn-ea"/>
                <a:ea typeface="+mn-ea"/>
              </a:rPr>
              <a:t> </a:t>
            </a:r>
            <a:endParaRPr lang="en-US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기타 문의사항은</a:t>
            </a:r>
            <a:endParaRPr lang="en-US" altLang="ko-KR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  <a:ea typeface="+mn-ea"/>
              </a:rPr>
              <a:t>ProQuest </a:t>
            </a:r>
            <a:r>
              <a:rPr lang="ko-KR" altLang="en-US" dirty="0">
                <a:latin typeface="+mn-ea"/>
                <a:ea typeface="+mn-ea"/>
              </a:rPr>
              <a:t>한국지사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>
                <a:latin typeface="+mn-ea"/>
                <a:ea typeface="+mn-ea"/>
                <a:hlinkClick r:id="rId5"/>
              </a:rPr>
              <a:t>korea@asia.proquest.com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로 연락 주십시오</a:t>
            </a:r>
            <a:endParaRPr lang="en-US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7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6F29A-3C94-4B15-8F7A-E46AB8832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>
                <a:latin typeface="+mn-ea"/>
                <a:ea typeface="+mn-ea"/>
              </a:rPr>
              <a:t>감사합니다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D008FF-1F70-4D76-83F1-C33E6AD3F6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762" y="3857379"/>
            <a:ext cx="10150475" cy="309562"/>
          </a:xfrm>
        </p:spPr>
        <p:txBody>
          <a:bodyPr/>
          <a:lstStyle/>
          <a:p>
            <a:r>
              <a:rPr lang="en-US" altLang="ko-KR" sz="2000" i="0">
                <a:latin typeface="+mj-ea"/>
                <a:ea typeface="+mj-ea"/>
              </a:rPr>
              <a:t>ProQuest </a:t>
            </a:r>
            <a:r>
              <a:rPr lang="ko-KR" altLang="en-US" sz="2000" i="0" dirty="0">
                <a:latin typeface="+mj-ea"/>
                <a:ea typeface="+mj-ea"/>
              </a:rPr>
              <a:t>한국지사</a:t>
            </a:r>
          </a:p>
        </p:txBody>
      </p:sp>
    </p:spTree>
    <p:extLst>
      <p:ext uri="{BB962C8B-B14F-4D97-AF65-F5344CB8AC3E}">
        <p14:creationId xmlns:p14="http://schemas.microsoft.com/office/powerpoint/2010/main" val="40037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449D8E3-62F7-4E6C-8145-7F0A72E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b="1" dirty="0"/>
              <a:t>ProQuest Historical Periodicals</a:t>
            </a:r>
            <a:r>
              <a:rPr lang="ko-KR" altLang="en-US" sz="4400" b="1" dirty="0"/>
              <a:t>란</a:t>
            </a:r>
            <a:r>
              <a:rPr lang="en-US" altLang="ko-KR" sz="4400" b="1" dirty="0"/>
              <a:t>?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F6772F-342C-4095-8470-2FFD4C19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1133077" cy="47548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latin typeface="+mn-lt"/>
              </a:rPr>
              <a:t>ProQuest Historical Periodicals</a:t>
            </a:r>
            <a:r>
              <a:rPr lang="ko-KR" altLang="en-US" dirty="0">
                <a:latin typeface="+mn-lt"/>
              </a:rPr>
              <a:t>는 역사적으로 가치 있는</a:t>
            </a:r>
            <a:r>
              <a:rPr lang="en-US" altLang="ko-KR" dirty="0">
                <a:latin typeface="+mn-lt"/>
              </a:rPr>
              <a:t>(historical) </a:t>
            </a:r>
            <a:r>
              <a:rPr lang="ko-KR" altLang="en-US" dirty="0">
                <a:latin typeface="+mn-lt"/>
              </a:rPr>
              <a:t>방대한 양의 연속간행물 자료로 구성된 컬렉션 입니다</a:t>
            </a:r>
            <a:r>
              <a:rPr lang="en-US" altLang="ko-KR" dirty="0">
                <a:latin typeface="+mn-lt"/>
              </a:rPr>
              <a:t>.</a:t>
            </a:r>
            <a:endParaRPr lang="ko-KR" altLang="en-US" dirty="0">
              <a:latin typeface="+mn-lt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02AD63A-1235-46F2-9C81-7DC91C06E288}"/>
              </a:ext>
            </a:extLst>
          </p:cNvPr>
          <p:cNvGrpSpPr/>
          <p:nvPr/>
        </p:nvGrpSpPr>
        <p:grpSpPr>
          <a:xfrm>
            <a:off x="980393" y="3549296"/>
            <a:ext cx="1985555" cy="2425761"/>
            <a:chOff x="259931" y="1145175"/>
            <a:chExt cx="1985555" cy="2955951"/>
          </a:xfrm>
        </p:grpSpPr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B36BEEA0-3C32-44C8-92E3-69B6A0D312B4}"/>
                </a:ext>
              </a:extLst>
            </p:cNvPr>
            <p:cNvSpPr/>
            <p:nvPr/>
          </p:nvSpPr>
          <p:spPr>
            <a:xfrm>
              <a:off x="259931" y="2482364"/>
              <a:ext cx="1985555" cy="1618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학술지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9" name="Straight Connector 72">
              <a:extLst>
                <a:ext uri="{FF2B5EF4-FFF2-40B4-BE49-F238E27FC236}">
                  <a16:creationId xmlns:a16="http://schemas.microsoft.com/office/drawing/2014/main" id="{7BB51890-934C-48C8-844A-49FAAFBEF5AE}"/>
                </a:ext>
              </a:extLst>
            </p:cNvPr>
            <p:cNvCxnSpPr>
              <a:cxnSpLocks/>
            </p:cNvCxnSpPr>
            <p:nvPr/>
          </p:nvCxnSpPr>
          <p:spPr>
            <a:xfrm>
              <a:off x="539242" y="2482363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4F8C9B0-33DF-4D08-AF1F-06A85C002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225" y="1145175"/>
              <a:ext cx="1091633" cy="1091630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7DCD53D-4B20-486C-B470-84408448AFE7}"/>
              </a:ext>
            </a:extLst>
          </p:cNvPr>
          <p:cNvGrpSpPr/>
          <p:nvPr/>
        </p:nvGrpSpPr>
        <p:grpSpPr>
          <a:xfrm>
            <a:off x="5254381" y="3550630"/>
            <a:ext cx="1985555" cy="2436990"/>
            <a:chOff x="9335144" y="1233266"/>
            <a:chExt cx="1985555" cy="2436990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61B67FD5-626D-4D35-91E2-3EFA85FF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7484" y="1233266"/>
              <a:ext cx="885949" cy="885949"/>
            </a:xfrm>
            <a:prstGeom prst="rect">
              <a:avLst/>
            </a:prstGeom>
          </p:spPr>
        </p:pic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76356A18-AADF-4D32-A24A-1324E6451BD3}"/>
                </a:ext>
              </a:extLst>
            </p:cNvPr>
            <p:cNvSpPr/>
            <p:nvPr/>
          </p:nvSpPr>
          <p:spPr>
            <a:xfrm>
              <a:off x="9335144" y="2341849"/>
              <a:ext cx="1985555" cy="1328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신문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6" name="Straight Connector 72">
              <a:extLst>
                <a:ext uri="{FF2B5EF4-FFF2-40B4-BE49-F238E27FC236}">
                  <a16:creationId xmlns:a16="http://schemas.microsoft.com/office/drawing/2014/main" id="{0E1AC7E1-3FA1-4DB5-A54E-1C6A40A4C904}"/>
                </a:ext>
              </a:extLst>
            </p:cNvPr>
            <p:cNvCxnSpPr>
              <a:cxnSpLocks/>
            </p:cNvCxnSpPr>
            <p:nvPr/>
          </p:nvCxnSpPr>
          <p:spPr>
            <a:xfrm>
              <a:off x="9614455" y="2341849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DFA1A79-4C7A-403E-A527-A69AE630CE2F}"/>
              </a:ext>
            </a:extLst>
          </p:cNvPr>
          <p:cNvGrpSpPr/>
          <p:nvPr/>
        </p:nvGrpSpPr>
        <p:grpSpPr>
          <a:xfrm>
            <a:off x="3117387" y="3541837"/>
            <a:ext cx="1985555" cy="2445782"/>
            <a:chOff x="10904030" y="3656406"/>
            <a:chExt cx="1985555" cy="2332778"/>
          </a:xfrm>
        </p:grpSpPr>
        <p:sp>
          <p:nvSpPr>
            <p:cNvPr id="27" name="Rectangle 41">
              <a:extLst>
                <a:ext uri="{FF2B5EF4-FFF2-40B4-BE49-F238E27FC236}">
                  <a16:creationId xmlns:a16="http://schemas.microsoft.com/office/drawing/2014/main" id="{DEB29A2F-1A51-4B74-9078-F8B373B66806}"/>
                </a:ext>
              </a:extLst>
            </p:cNvPr>
            <p:cNvSpPr/>
            <p:nvPr/>
          </p:nvSpPr>
          <p:spPr>
            <a:xfrm>
              <a:off x="10904030" y="4720633"/>
              <a:ext cx="1985555" cy="1268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잡지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Straight Connector 72">
              <a:extLst>
                <a:ext uri="{FF2B5EF4-FFF2-40B4-BE49-F238E27FC236}">
                  <a16:creationId xmlns:a16="http://schemas.microsoft.com/office/drawing/2014/main" id="{EB6C2DF7-9A82-4892-99AA-A24153DB39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1A04D43-CBF1-4E0D-A88D-93C15EA9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798D446-EF8C-476F-B41D-4096597CA1C2}"/>
              </a:ext>
            </a:extLst>
          </p:cNvPr>
          <p:cNvGrpSpPr/>
          <p:nvPr/>
        </p:nvGrpSpPr>
        <p:grpSpPr>
          <a:xfrm>
            <a:off x="7391375" y="3588973"/>
            <a:ext cx="1985555" cy="2386069"/>
            <a:chOff x="10904030" y="3656406"/>
            <a:chExt cx="1985555" cy="2386069"/>
          </a:xfrm>
        </p:grpSpPr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7FA56040-19D3-4B65-939C-36EEDE0EDF4F}"/>
                </a:ext>
              </a:extLst>
            </p:cNvPr>
            <p:cNvSpPr/>
            <p:nvPr/>
          </p:nvSpPr>
          <p:spPr>
            <a:xfrm>
              <a:off x="10904030" y="4720632"/>
              <a:ext cx="1985555" cy="1321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역사 정기간행물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Straight Connector 72">
              <a:extLst>
                <a:ext uri="{FF2B5EF4-FFF2-40B4-BE49-F238E27FC236}">
                  <a16:creationId xmlns:a16="http://schemas.microsoft.com/office/drawing/2014/main" id="{B0D2FD9F-2548-410D-B541-391B22FB7DC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6AE04130-7CBF-41C9-A9E3-7D4D07F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54043C8-E165-4560-80A7-1C38D9D83F11}"/>
              </a:ext>
            </a:extLst>
          </p:cNvPr>
          <p:cNvGrpSpPr/>
          <p:nvPr/>
        </p:nvGrpSpPr>
        <p:grpSpPr>
          <a:xfrm>
            <a:off x="9528369" y="3588976"/>
            <a:ext cx="1985555" cy="2414347"/>
            <a:chOff x="10904030" y="3656406"/>
            <a:chExt cx="1985555" cy="2414347"/>
          </a:xfrm>
        </p:grpSpPr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17BE3349-2CAA-4193-9FCA-539DDDB3D3C5}"/>
                </a:ext>
              </a:extLst>
            </p:cNvPr>
            <p:cNvSpPr/>
            <p:nvPr/>
          </p:nvSpPr>
          <p:spPr>
            <a:xfrm>
              <a:off x="10904030" y="4720633"/>
              <a:ext cx="1985555" cy="135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업계지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7" name="Straight Connector 72">
              <a:extLst>
                <a:ext uri="{FF2B5EF4-FFF2-40B4-BE49-F238E27FC236}">
                  <a16:creationId xmlns:a16="http://schemas.microsoft.com/office/drawing/2014/main" id="{85856884-ECB3-4011-8692-6FE59E69F947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46E14D0B-AF4D-4051-B6D6-77DD2C552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A271DAF-ACCC-4A1E-8291-3F4AF2693485}"/>
              </a:ext>
            </a:extLst>
          </p:cNvPr>
          <p:cNvSpPr txBox="1"/>
          <p:nvPr/>
        </p:nvSpPr>
        <p:spPr>
          <a:xfrm>
            <a:off x="8123457" y="3703037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Historical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B1D34E-ED82-4390-AD9C-96708519E3D6}"/>
              </a:ext>
            </a:extLst>
          </p:cNvPr>
          <p:cNvSpPr txBox="1"/>
          <p:nvPr/>
        </p:nvSpPr>
        <p:spPr>
          <a:xfrm>
            <a:off x="10336775" y="3706208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Trade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C57038-7009-4883-A4DC-7C2F30358481}"/>
              </a:ext>
            </a:extLst>
          </p:cNvPr>
          <p:cNvSpPr txBox="1"/>
          <p:nvPr/>
        </p:nvSpPr>
        <p:spPr>
          <a:xfrm>
            <a:off x="3853826" y="3675598"/>
            <a:ext cx="5725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Magazines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4E2D54-2A22-482D-A101-507CC2B4D94D}"/>
              </a:ext>
            </a:extLst>
          </p:cNvPr>
          <p:cNvSpPr txBox="1"/>
          <p:nvPr/>
        </p:nvSpPr>
        <p:spPr>
          <a:xfrm>
            <a:off x="2011394" y="2589457"/>
            <a:ext cx="8537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lim" panose="020B0600000101010101" pitchFamily="34" charset="-127"/>
              </a:rPr>
              <a:t>1681</a:t>
            </a:r>
            <a:r>
              <a:rPr lang="ko-KR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lim" panose="020B0600000101010101" pitchFamily="34" charset="-127"/>
              </a:rPr>
              <a:t>년</a:t>
            </a:r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-2015</a:t>
            </a:r>
            <a:r>
              <a:rPr lang="ko-KR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년</a:t>
            </a:r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 2,300</a:t>
            </a:r>
            <a:r>
              <a:rPr lang="ko-KR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여 종 이상의 정기간행물로 구성</a:t>
            </a:r>
            <a:endParaRPr lang="ko-KR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FC30DF-7D4D-468E-A2B0-7875F35F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대표적 컬렉션 예시</a:t>
            </a:r>
          </a:p>
        </p:txBody>
      </p:sp>
      <p:pic>
        <p:nvPicPr>
          <p:cNvPr id="6" name="내용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7CF1B53E-7C89-43C8-BAC5-58CA7AD6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453" y="1708570"/>
            <a:ext cx="2410266" cy="3292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85D94D3E-8993-4FF5-8ED0-82A3765C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09" y="1708571"/>
            <a:ext cx="2410266" cy="32929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The Medical Repository, 1797, Vol. 1 (Classic Reprint): 9780243019724:  Amazon.com: Books">
            <a:extLst>
              <a:ext uri="{FF2B5EF4-FFF2-40B4-BE49-F238E27FC236}">
                <a16:creationId xmlns:a16="http://schemas.microsoft.com/office/drawing/2014/main" id="{DD272ABB-D374-4EBD-97E6-5707651D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827" y="1708571"/>
            <a:ext cx="2494169" cy="32929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FDF5D-B281-45CE-9B7D-D4A4D5C2FEF7}"/>
              </a:ext>
            </a:extLst>
          </p:cNvPr>
          <p:cNvSpPr txBox="1"/>
          <p:nvPr/>
        </p:nvSpPr>
        <p:spPr>
          <a:xfrm>
            <a:off x="8646737" y="514942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19C – 20C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초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타이틀</a:t>
            </a:r>
            <a:endParaRPr lang="ko-KR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AEF3E-FA44-4799-9AA5-82F4F718D6C8}"/>
              </a:ext>
            </a:extLst>
          </p:cNvPr>
          <p:cNvSpPr txBox="1"/>
          <p:nvPr/>
        </p:nvSpPr>
        <p:spPr>
          <a:xfrm>
            <a:off x="4537435" y="5149429"/>
            <a:ext cx="311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교육관련 전문 저널</a:t>
            </a:r>
            <a:r>
              <a:rPr lang="en-US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매거진 </a:t>
            </a:r>
            <a:endParaRPr lang="en-US" altLang="ko-KR" sz="1800" b="1" dirty="0">
              <a:solidFill>
                <a:srgbClr val="C00000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연속간행물 컬렉션 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91E32-DB65-466E-B627-962D85FDCDB9}"/>
              </a:ext>
            </a:extLst>
          </p:cNvPr>
          <p:cNvSpPr txBox="1"/>
          <p:nvPr/>
        </p:nvSpPr>
        <p:spPr>
          <a:xfrm>
            <a:off x="924219" y="5149428"/>
            <a:ext cx="311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뉴스</a:t>
            </a:r>
            <a:r>
              <a:rPr lang="en-US" altLang="ko-KR" sz="1800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시사 이슈를 다룬 </a:t>
            </a:r>
            <a:endParaRPr lang="en-US" altLang="ko-KR" sz="1800" b="1" dirty="0">
              <a:solidFill>
                <a:srgbClr val="C0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정치 연속 간행물 </a:t>
            </a:r>
            <a:r>
              <a:rPr lang="ko-KR" altLang="en-US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컬</a:t>
            </a:r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렉션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788996-37D9-407B-B0C9-D237087B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역사적 연속간행물 보존의 중요성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58607BD-C4F6-476F-95F2-1E09B6183ED3}"/>
              </a:ext>
            </a:extLst>
          </p:cNvPr>
          <p:cNvGrpSpPr/>
          <p:nvPr/>
        </p:nvGrpSpPr>
        <p:grpSpPr>
          <a:xfrm>
            <a:off x="464578" y="888143"/>
            <a:ext cx="10552367" cy="5532051"/>
            <a:chOff x="464578" y="888143"/>
            <a:chExt cx="10552367" cy="553205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FDB1269-B1A5-4516-9DF3-21193A7C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039" y="2571680"/>
              <a:ext cx="3773009" cy="3678199"/>
            </a:xfrm>
            <a:prstGeom prst="rect">
              <a:avLst/>
            </a:prstGeom>
          </p:spPr>
        </p:pic>
        <p:pic>
          <p:nvPicPr>
            <p:cNvPr id="5" name="Picture 2" descr="Newsweek covers">
              <a:extLst>
                <a:ext uri="{FF2B5EF4-FFF2-40B4-BE49-F238E27FC236}">
                  <a16:creationId xmlns:a16="http://schemas.microsoft.com/office/drawing/2014/main" id="{B766F283-0C85-4F59-8F43-A06D15606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78" y="1001169"/>
              <a:ext cx="1076988" cy="143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418887-9D96-44A3-BC30-CAF85D1BC62F}"/>
                </a:ext>
              </a:extLst>
            </p:cNvPr>
            <p:cNvSpPr txBox="1"/>
            <p:nvPr/>
          </p:nvSpPr>
          <p:spPr>
            <a:xfrm>
              <a:off x="1595039" y="888143"/>
              <a:ext cx="9421906" cy="784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C00000"/>
                  </a:solidFill>
                  <a:effectLst/>
                  <a:ea typeface="+mj-ea"/>
                  <a:cs typeface="Times New Roman" panose="02020603050405020304" pitchFamily="18" charset="0"/>
                </a:rPr>
                <a:t>Newsweek : 1933-2012 </a:t>
              </a:r>
            </a:p>
            <a:p>
              <a:pPr>
                <a:lnSpc>
                  <a:spcPct val="150000"/>
                </a:lnSpc>
              </a:pPr>
              <a:r>
                <a:rPr 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2012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년 전면적인 디지털발간 이전 인쇄본</a:t>
              </a:r>
              <a:r>
                <a:rPr lang="ko-KR" alt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의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 모든</a:t>
              </a:r>
              <a:r>
                <a:rPr 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 Volume 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제공</a:t>
              </a:r>
              <a:r>
                <a:rPr lang="en-US" alt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(400,000 </a:t>
              </a:r>
              <a:r>
                <a:rPr lang="ko-KR" alt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페이지 이상</a:t>
              </a:r>
              <a:r>
                <a:rPr lang="en-US" alt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)</a:t>
              </a:r>
              <a:endParaRPr lang="en-US" sz="1600" b="1" u="sng" dirty="0">
                <a:ea typeface="+mj-ea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86E9F7A-0AE0-4BE3-AA34-DE373118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4482" y="3405156"/>
              <a:ext cx="3773009" cy="30150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5843B8-105A-4AEF-B076-FE2C5C3C65AD}"/>
                </a:ext>
              </a:extLst>
            </p:cNvPr>
            <p:cNvSpPr txBox="1"/>
            <p:nvPr/>
          </p:nvSpPr>
          <p:spPr>
            <a:xfrm>
              <a:off x="1541566" y="3188280"/>
              <a:ext cx="3873606" cy="6399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algn="ctr" latinLnBrk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1980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년 국내 검열에 의해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6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쪽부터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10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쪽까지 찢긴 흔적만 남은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Newsweek 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관련기사</a:t>
              </a:r>
              <a:endParaRPr lang="en-US" sz="1200" kern="1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6528B-B5AB-4A43-AB7A-974256618EE7}"/>
                </a:ext>
              </a:extLst>
            </p:cNvPr>
            <p:cNvSpPr txBox="1"/>
            <p:nvPr/>
          </p:nvSpPr>
          <p:spPr>
            <a:xfrm>
              <a:off x="6942339" y="2732297"/>
              <a:ext cx="383515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ea typeface="+mj-ea"/>
                  <a:cs typeface="Times New Roman" panose="02020603050405020304" pitchFamily="18" charset="0"/>
                </a:rPr>
                <a:t>ProQuest Historical Periodicals</a:t>
              </a:r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에서 </a:t>
              </a:r>
              <a:endParaRPr lang="en-US" altLang="ko-KR" sz="1800" b="1" dirty="0">
                <a:effectLst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제공</a:t>
              </a:r>
              <a:r>
                <a:rPr lang="ko-KR" altLang="en-US" b="1" dirty="0">
                  <a:ea typeface="+mj-ea"/>
                  <a:cs typeface="Times New Roman" panose="02020603050405020304" pitchFamily="18" charset="0"/>
                </a:rPr>
                <a:t>하는 </a:t>
              </a:r>
              <a:r>
                <a:rPr lang="en-US" sz="1800" b="1" dirty="0">
                  <a:effectLst/>
                  <a:ea typeface="+mj-ea"/>
                  <a:cs typeface="Times New Roman" panose="02020603050405020304" pitchFamily="18" charset="0"/>
                </a:rPr>
                <a:t>Newsweek </a:t>
              </a:r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원문 </a:t>
              </a:r>
              <a:endParaRPr lang="en-US" dirty="0">
                <a:ea typeface="+mj-ea"/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25EB505F-6F5D-4345-8D40-C70634841381}"/>
                </a:ext>
              </a:extLst>
            </p:cNvPr>
            <p:cNvSpPr/>
            <p:nvPr/>
          </p:nvSpPr>
          <p:spPr>
            <a:xfrm rot="5400000">
              <a:off x="5890333" y="4424403"/>
              <a:ext cx="630315" cy="346229"/>
            </a:xfrm>
            <a:prstGeom prst="triangle">
              <a:avLst/>
            </a:prstGeom>
            <a:solidFill>
              <a:srgbClr val="C000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8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6AFBD2F-DCDF-4D03-964C-89EE6F9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/>
              <a:t>ProQuest Historical Periodicals </a:t>
            </a:r>
            <a:r>
              <a:rPr lang="ko-KR" altLang="en-US" sz="4800" b="1" dirty="0"/>
              <a:t>이용 안내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75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E02E839-C676-434B-90F4-101D3EF1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77" y="1126289"/>
            <a:ext cx="7057800" cy="4901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화면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0D240F-762C-4F00-9582-F8DC1C84558F}"/>
              </a:ext>
            </a:extLst>
          </p:cNvPr>
          <p:cNvSpPr/>
          <p:nvPr/>
        </p:nvSpPr>
        <p:spPr>
          <a:xfrm>
            <a:off x="742645" y="2064444"/>
            <a:ext cx="1856023" cy="686556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옵션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다양한 검색 유형 및 원하는 데이터베이스 선택 가능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CEA67A8-AC7C-485B-A753-AB28BD8BCDA8}"/>
              </a:ext>
            </a:extLst>
          </p:cNvPr>
          <p:cNvSpPr/>
          <p:nvPr/>
        </p:nvSpPr>
        <p:spPr>
          <a:xfrm>
            <a:off x="415663" y="3503514"/>
            <a:ext cx="1877923" cy="989006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/>
                </a:solidFill>
                <a:latin typeface="Open Sans"/>
              </a:rPr>
              <a:t>PHP</a:t>
            </a:r>
            <a:r>
              <a:rPr lang="ko-KR" altLang="en-US" sz="1000" b="1" dirty="0">
                <a:solidFill>
                  <a:schemeClr val="tx1"/>
                </a:solidFill>
                <a:latin typeface="Open Sans"/>
              </a:rPr>
              <a:t> 데이터베이스에 대한 설명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수록된 데이터의 기간 및 간략한 소개</a:t>
            </a:r>
            <a:endParaRPr lang="en-US" sz="10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BE63C4D-75AE-4B43-B2FC-303EF5AD1122}"/>
              </a:ext>
            </a:extLst>
          </p:cNvPr>
          <p:cNvSpPr/>
          <p:nvPr/>
        </p:nvSpPr>
        <p:spPr>
          <a:xfrm>
            <a:off x="9934548" y="1523853"/>
            <a:ext cx="2166160" cy="902161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개인화 기능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최근 검색 이력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임시 저장 폴더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인터페이스 언어설정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 계정을 이용한 개인화 기능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483028E-FC49-4811-8A33-A7180BB48F7D}"/>
              </a:ext>
            </a:extLst>
          </p:cNvPr>
          <p:cNvSpPr/>
          <p:nvPr/>
        </p:nvSpPr>
        <p:spPr>
          <a:xfrm>
            <a:off x="8696558" y="1183739"/>
            <a:ext cx="1028701" cy="239512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A44153C-38B6-44C8-8998-F4526BD9BEF0}"/>
              </a:ext>
            </a:extLst>
          </p:cNvPr>
          <p:cNvCxnSpPr>
            <a:cxnSpLocks/>
          </p:cNvCxnSpPr>
          <p:nvPr/>
        </p:nvCxnSpPr>
        <p:spPr>
          <a:xfrm>
            <a:off x="2293586" y="4174946"/>
            <a:ext cx="916339" cy="0"/>
          </a:xfrm>
          <a:prstGeom prst="straightConnector1">
            <a:avLst/>
          </a:prstGeom>
          <a:ln>
            <a:solidFill>
              <a:srgbClr val="C21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443B38BC-0015-42FE-8D86-0F5DF16FE3A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598668" y="2280084"/>
            <a:ext cx="499960" cy="127638"/>
          </a:xfrm>
          <a:prstGeom prst="bentConnector3">
            <a:avLst/>
          </a:prstGeom>
          <a:ln>
            <a:solidFill>
              <a:srgbClr val="C21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8B212EA-E6E0-4FA8-999B-6896DEE4B567}"/>
              </a:ext>
            </a:extLst>
          </p:cNvPr>
          <p:cNvSpPr/>
          <p:nvPr/>
        </p:nvSpPr>
        <p:spPr>
          <a:xfrm>
            <a:off x="3109297" y="2105588"/>
            <a:ext cx="2681555" cy="302106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5C8CB00E-2666-4675-A1E6-54D9513BFCA2}"/>
              </a:ext>
            </a:extLst>
          </p:cNvPr>
          <p:cNvCxnSpPr>
            <a:stCxn id="12" idx="0"/>
          </p:cNvCxnSpPr>
          <p:nvPr/>
        </p:nvCxnSpPr>
        <p:spPr>
          <a:xfrm rot="16200000" flipV="1">
            <a:off x="10258364" y="764588"/>
            <a:ext cx="220358" cy="12981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32451BC-82B6-46D5-8E2A-73B169795B2B}"/>
              </a:ext>
            </a:extLst>
          </p:cNvPr>
          <p:cNvGrpSpPr/>
          <p:nvPr/>
        </p:nvGrpSpPr>
        <p:grpSpPr>
          <a:xfrm>
            <a:off x="8853045" y="3108394"/>
            <a:ext cx="2713410" cy="1054497"/>
            <a:chOff x="9202366" y="4253775"/>
            <a:chExt cx="2713410" cy="1054497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F3B265AA-1F8E-4A65-BE29-ACBDB2375EDD}"/>
                </a:ext>
              </a:extLst>
            </p:cNvPr>
            <p:cNvSpPr/>
            <p:nvPr/>
          </p:nvSpPr>
          <p:spPr>
            <a:xfrm>
              <a:off x="10108878" y="4426337"/>
              <a:ext cx="1806898" cy="881935"/>
            </a:xfrm>
            <a:prstGeom prst="rect">
              <a:avLst/>
            </a:prstGeom>
            <a:noFill/>
            <a:ln>
              <a:solidFill>
                <a:srgbClr val="C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>
                  <a:solidFill>
                    <a:schemeClr val="tx1"/>
                  </a:solidFill>
                  <a:latin typeface="+mn-ea"/>
                </a:rPr>
                <a:t>검색</a:t>
              </a:r>
              <a:r>
                <a:rPr lang="en-US" sz="1000" b="1" dirty="0">
                  <a:solidFill>
                    <a:schemeClr val="tx1"/>
                  </a:solidFill>
                  <a:latin typeface="+mn-ea"/>
                </a:rPr>
                <a:t> Tips </a:t>
              </a:r>
              <a:r>
                <a:rPr lang="ko-KR" altLang="en-US" sz="1000" b="1" dirty="0">
                  <a:solidFill>
                    <a:schemeClr val="tx1"/>
                  </a:solidFill>
                  <a:latin typeface="+mn-ea"/>
                </a:rPr>
                <a:t>제공</a:t>
              </a:r>
              <a:endParaRPr lang="en-US" sz="10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효과적인 기본검색 지원을 위해 검색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tips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 제공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– 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비디오 튜토리얼 및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Help 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링크</a:t>
              </a:r>
              <a:endParaRPr 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6" name="연결선: 꺾임 5">
              <a:extLst>
                <a:ext uri="{FF2B5EF4-FFF2-40B4-BE49-F238E27FC236}">
                  <a16:creationId xmlns:a16="http://schemas.microsoft.com/office/drawing/2014/main" id="{C6BDF8FB-4694-4F73-B538-BD7F01C5748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202366" y="4253775"/>
              <a:ext cx="906512" cy="66217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03DD8F7-4372-4DA5-A4B9-565555C6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877" y="1126289"/>
            <a:ext cx="7057800" cy="4901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837595DC-53EB-49E8-83CA-B41E9EC95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400" y="3390900"/>
            <a:ext cx="4949806" cy="2431435"/>
          </a:xfrm>
          <a:prstGeom prst="rect">
            <a:avLst/>
          </a:prstGeom>
          <a:solidFill>
            <a:schemeClr val="bg1"/>
          </a:solidFill>
          <a:ln w="12700">
            <a:solidFill>
              <a:srgbClr val="C21C22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기본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검색창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연산자를 이용하여 보다 쉬운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검색식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이용 가능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AutoNum type="arabicPeriod"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 사이에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모두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포함된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 중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 이상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포함된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food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는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포함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되나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nutrition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제외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구문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정확한 검색을 위해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  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healthy eating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하나의 구문으로 검색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와일드카드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(?),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절삭 문자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(*)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시작이나 중간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끝에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ing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ively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여러 문자를 대체하여 사용됨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여러 단어 변형 검색 시 활용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Sm</a:t>
            </a:r>
            <a:r>
              <a:rPr lang="en-US" altLang="ko-KR" sz="10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r>
              <a:rPr lang="en-US" altLang="ko-KR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or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한 문자를 대체하여 사용됨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07BB5A-8CAE-4080-8861-0A86D1973A42}"/>
              </a:ext>
            </a:extLst>
          </p:cNvPr>
          <p:cNvSpPr/>
          <p:nvPr/>
        </p:nvSpPr>
        <p:spPr>
          <a:xfrm>
            <a:off x="835982" y="3390634"/>
            <a:ext cx="2211704" cy="1019175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제한 검색 옵션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전문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(Full text): </a:t>
            </a:r>
            <a:r>
              <a:rPr lang="ko-KR" altLang="en-US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원</a:t>
            </a: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문이 제공되는 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동료 심사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</a:rPr>
              <a:t>(Peer reviewed):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동일 주제분야 내 전문가의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상호 심사가 완료된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EAAA02A7-19B9-468F-9FB9-E2F4A7EC81DB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2504286" y="2542434"/>
            <a:ext cx="285749" cy="14106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C1C9B23-6A22-4092-8BBC-03332DACC488}"/>
              </a:ext>
            </a:extLst>
          </p:cNvPr>
          <p:cNvCxnSpPr>
            <a:cxnSpLocks/>
          </p:cNvCxnSpPr>
          <p:nvPr/>
        </p:nvCxnSpPr>
        <p:spPr>
          <a:xfrm rot="10800000">
            <a:off x="3982403" y="2821578"/>
            <a:ext cx="2999424" cy="5693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F7CCD0B-8C76-4AD1-8D52-16E9E0F5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53" y="956822"/>
            <a:ext cx="7389551" cy="5395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01F9B-047B-479F-AA54-CC82C616A89D}"/>
              </a:ext>
            </a:extLst>
          </p:cNvPr>
          <p:cNvSpPr/>
          <p:nvPr/>
        </p:nvSpPr>
        <p:spPr>
          <a:xfrm>
            <a:off x="9053877" y="111531"/>
            <a:ext cx="2799349" cy="1011480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 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문서 제목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주제명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출판물 제목 등의 필드를 선택하여 필드 검색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87563E96-7DA7-4B2A-B2FD-26EFCC7BBB9C}"/>
              </a:ext>
            </a:extLst>
          </p:cNvPr>
          <p:cNvCxnSpPr/>
          <p:nvPr/>
        </p:nvCxnSpPr>
        <p:spPr>
          <a:xfrm rot="5400000">
            <a:off x="8437652" y="573172"/>
            <a:ext cx="667569" cy="564881"/>
          </a:xfrm>
          <a:prstGeom prst="bentConnector3">
            <a:avLst>
              <a:gd name="adj1" fmla="val -8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0549E4-88CF-4E44-8057-8ED89D943327}"/>
              </a:ext>
            </a:extLst>
          </p:cNvPr>
          <p:cNvGrpSpPr/>
          <p:nvPr/>
        </p:nvGrpSpPr>
        <p:grpSpPr>
          <a:xfrm>
            <a:off x="998061" y="2496326"/>
            <a:ext cx="2175946" cy="1145883"/>
            <a:chOff x="381010" y="3317132"/>
            <a:chExt cx="2175946" cy="1145883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C9B47781-284F-4C6B-B80F-9D35E7CA99CD}"/>
                </a:ext>
              </a:extLst>
            </p:cNvPr>
            <p:cNvSpPr/>
            <p:nvPr/>
          </p:nvSpPr>
          <p:spPr>
            <a:xfrm>
              <a:off x="381010" y="3890073"/>
              <a:ext cx="2175946" cy="57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000" b="1" dirty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출판 날짜 제한 검색</a:t>
              </a:r>
              <a:endPara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출판 날짜 제한하여 검색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1" name="연결선: 꺾임 20">
              <a:extLst>
                <a:ext uri="{FF2B5EF4-FFF2-40B4-BE49-F238E27FC236}">
                  <a16:creationId xmlns:a16="http://schemas.microsoft.com/office/drawing/2014/main" id="{66F1AB76-D9C7-4089-A878-42EE47BA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23" y="3317132"/>
              <a:ext cx="959651" cy="57294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2474A70-7888-419E-92A1-56162995901D}"/>
              </a:ext>
            </a:extLst>
          </p:cNvPr>
          <p:cNvSpPr/>
          <p:nvPr/>
        </p:nvSpPr>
        <p:spPr>
          <a:xfrm>
            <a:off x="7577443" y="1307169"/>
            <a:ext cx="2175946" cy="745589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9B48644-5AD9-49DB-8250-DB618DDE16C9}"/>
              </a:ext>
            </a:extLst>
          </p:cNvPr>
          <p:cNvSpPr/>
          <p:nvPr/>
        </p:nvSpPr>
        <p:spPr>
          <a:xfrm>
            <a:off x="1794305" y="4230327"/>
            <a:ext cx="8525376" cy="2171700"/>
          </a:xfrm>
          <a:prstGeom prst="roundRect">
            <a:avLst>
              <a:gd name="adj" fmla="val 102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6F1DA56-BCEF-4C10-9619-9527C722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132" y="2145979"/>
            <a:ext cx="2842935" cy="3133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4804706F7B94ABFB5C8B4B076C8B7" ma:contentTypeVersion="15" ma:contentTypeDescription="Create a new document." ma:contentTypeScope="" ma:versionID="b5c1ff5df20f3815c9b90082feb5cbaa">
  <xsd:schema xmlns:xsd="http://www.w3.org/2001/XMLSchema" xmlns:xs="http://www.w3.org/2001/XMLSchema" xmlns:p="http://schemas.microsoft.com/office/2006/metadata/properties" xmlns:ns2="b33fb305-ec14-43b8-b2b2-d706282d6dcf" xmlns:ns3="4f964b53-cc1b-4d92-99fd-493b914cac49" targetNamespace="http://schemas.microsoft.com/office/2006/metadata/properties" ma:root="true" ma:fieldsID="d4eb260690d9d8cd2bd6e67ac13f79f9" ns2:_="" ns3:_="">
    <xsd:import namespace="b33fb305-ec14-43b8-b2b2-d706282d6dcf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_x0020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whatisthi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b305-ec14-43b8-b2b2-d706282d6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_x0020_Type" ma:index="10" nillable="true" ma:displayName="Info Type" ma:default="FAQ" ma:format="Dropdown" ma:internalName="Info_x0020_Type">
      <xsd:simpleType>
        <xsd:restriction base="dms:Choice">
          <xsd:enumeration value="FAQ"/>
          <xsd:enumeration value="Process"/>
          <xsd:enumeration value="Procedure"/>
          <xsd:enumeration value="Template"/>
          <xsd:enumeration value="Other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whatisthis" ma:index="18" nillable="true" ma:displayName="what is this" ma:format="Dropdown" ma:internalName="whatisthi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isthis xmlns="b33fb305-ec14-43b8-b2b2-d706282d6dcf" xsi:nil="true"/>
    <Info_x0020_Type xmlns="b33fb305-ec14-43b8-b2b2-d706282d6dcf">FAQ</Info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5C4066-E8D1-4C3D-81C8-470E6182B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fb305-ec14-43b8-b2b2-d706282d6dcf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DA864F-5C10-42C6-A0DC-A67845882723}">
  <ds:schemaRefs>
    <ds:schemaRef ds:uri="http://schemas.microsoft.com/office/2006/metadata/properties"/>
    <ds:schemaRef ds:uri="http://schemas.microsoft.com/office/infopath/2007/PartnerControls"/>
    <ds:schemaRef ds:uri="226f688b-3abb-40a7-a628-e22e82daf9e5"/>
    <ds:schemaRef ds:uri="b33fb305-ec14-43b8-b2b2-d706282d6dcf"/>
  </ds:schemaRefs>
</ds:datastoreItem>
</file>

<file path=customXml/itemProps3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 Training PPT Template</Template>
  <TotalTime>3848</TotalTime>
  <Words>980</Words>
  <Application>Microsoft Office PowerPoint</Application>
  <PresentationFormat>와이드스크린</PresentationFormat>
  <Paragraphs>138</Paragraphs>
  <Slides>23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맑은 고딕</vt:lpstr>
      <vt:lpstr>맑은 고딕</vt:lpstr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ProQuest Historical Periodical: Beyond the history </vt:lpstr>
      <vt:lpstr>ProQuest Historical Periodicals 소개</vt:lpstr>
      <vt:lpstr>ProQuest Historical Periodicals란?</vt:lpstr>
      <vt:lpstr>대표적 컬렉션 예시</vt:lpstr>
      <vt:lpstr>역사적 연속간행물 보존의 중요성</vt:lpstr>
      <vt:lpstr>ProQuest Historical Periodicals 이용 안내</vt:lpstr>
      <vt:lpstr>기본 화면</vt:lpstr>
      <vt:lpstr>기본 검색</vt:lpstr>
      <vt:lpstr>고급 검색</vt:lpstr>
      <vt:lpstr>고급 검색</vt:lpstr>
      <vt:lpstr>검색결과 페이지 활용 Ⅰ</vt:lpstr>
      <vt:lpstr>본문 페이지 활용 Ⅰ</vt:lpstr>
      <vt:lpstr>본문 페이지 활용 Ⅱ</vt:lpstr>
      <vt:lpstr>출판물 검색 Ⅰ</vt:lpstr>
      <vt:lpstr>출판물 검색 Ⅱ</vt:lpstr>
      <vt:lpstr>데이터베이스 변경</vt:lpstr>
      <vt:lpstr>최근 검색(Recent Searches)</vt:lpstr>
      <vt:lpstr>원하는 자료 선택 후 ‘선택된 항목(Selected Items)’에서 확인</vt:lpstr>
      <vt:lpstr>선택한 자료의 서지정보(Bibliography) 확인</vt:lpstr>
      <vt:lpstr>선택한 자료를 RefWorks에 저장(Save)</vt:lpstr>
      <vt:lpstr>My Research 이용하기</vt:lpstr>
      <vt:lpstr>Support center외 안내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presentation</dc:title>
  <dc:creator>Linda Cubias</dc:creator>
  <cp:lastModifiedBy>Lola Park</cp:lastModifiedBy>
  <cp:revision>144</cp:revision>
  <cp:lastPrinted>2018-01-11T20:51:01Z</cp:lastPrinted>
  <dcterms:created xsi:type="dcterms:W3CDTF">2018-11-12T15:49:02Z</dcterms:created>
  <dcterms:modified xsi:type="dcterms:W3CDTF">2021-12-22T05:36:11Z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586EADD8-C591-477F-A6B3-9BAB5166FD91</vt:lpwstr>
  </property>
  <property fmtid="{D5CDD505-2E9C-101B-9397-08002B2CF9AE}" pid="3" name="ArticulatePath">
    <vt:lpwstr>https://myproquest-my.sharepoint.com/personal/jennifer_cornell_proquest_com/Documents/PQ_Education_template_v1</vt:lpwstr>
  </property>
  <property fmtid="{D5CDD505-2E9C-101B-9397-08002B2CF9AE}" pid="4" name="ContentTypeId">
    <vt:lpwstr>0x0101004014804706F7B94ABFB5C8B4B076C8B7</vt:lpwstr>
  </property>
</Properties>
</file>